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/>
              <a:t>3D bioprinting of tissues and organs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5306770"/>
            <a:ext cx="8825658" cy="861420"/>
          </a:xfrm>
        </p:spPr>
        <p:txBody>
          <a:bodyPr>
            <a:noAutofit/>
          </a:bodyPr>
          <a:lstStyle/>
          <a:p>
            <a:r>
              <a:rPr lang="el-GR" sz="2800" dirty="0" err="1" smtClean="0">
                <a:solidFill>
                  <a:schemeClr val="tx1"/>
                </a:solidFill>
              </a:rPr>
              <a:t>Ζαρκαδασ</a:t>
            </a:r>
            <a:r>
              <a:rPr lang="el-GR" sz="2800" dirty="0" smtClean="0">
                <a:solidFill>
                  <a:schemeClr val="tx1"/>
                </a:solidFill>
              </a:rPr>
              <a:t>  </a:t>
            </a:r>
            <a:r>
              <a:rPr lang="el-GR" sz="2800" dirty="0" err="1" smtClean="0">
                <a:solidFill>
                  <a:schemeClr val="tx1"/>
                </a:solidFill>
              </a:rPr>
              <a:t>δημητριοσ</a:t>
            </a:r>
            <a:endParaRPr lang="el-GR" sz="2800" dirty="0" smtClean="0">
              <a:solidFill>
                <a:schemeClr val="tx1"/>
              </a:solidFill>
            </a:endParaRPr>
          </a:p>
          <a:p>
            <a:r>
              <a:rPr lang="el-GR" sz="2800" dirty="0" smtClean="0">
                <a:solidFill>
                  <a:schemeClr val="tx1"/>
                </a:solidFill>
              </a:rPr>
              <a:t>κ4</a:t>
            </a:r>
          </a:p>
        </p:txBody>
      </p:sp>
    </p:spTree>
    <p:extLst>
      <p:ext uri="{BB962C8B-B14F-4D97-AF65-F5344CB8AC3E}">
        <p14:creationId xmlns:p14="http://schemas.microsoft.com/office/powerpoint/2010/main" val="3282708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4800" b="1" dirty="0"/>
              <a:t>Πλεονεκτήματα χρήσης </a:t>
            </a:r>
            <a:r>
              <a:rPr lang="en-GB" sz="4800" b="1" dirty="0" smtClean="0"/>
              <a:t>Microextrusion </a:t>
            </a:r>
            <a:r>
              <a:rPr lang="el-GR" sz="4800" b="1" dirty="0" smtClean="0"/>
              <a:t>εκτυπωτών</a:t>
            </a:r>
            <a:endParaRPr lang="en-GB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sz="4000" dirty="0" smtClean="0"/>
              <a:t>Δυνατότητα χρήσης υλικών με διαφορετικά ιξώδη</a:t>
            </a:r>
          </a:p>
          <a:p>
            <a:r>
              <a:rPr lang="el-GR" sz="4000" dirty="0" smtClean="0"/>
              <a:t>Εναπόθεση υλικών σε μεγάλες πυκνότητες</a:t>
            </a:r>
          </a:p>
          <a:p>
            <a:r>
              <a:rPr lang="el-GR" sz="4000" dirty="0" smtClean="0"/>
              <a:t>Δυνατότητα χρήσης πολλών ακροφύσιων για εκτύπωση διαφορετικών βίο-υλικών ταυτόχρονα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223334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2" y="176463"/>
            <a:ext cx="9403742" cy="1684421"/>
          </a:xfrm>
        </p:spPr>
        <p:txBody>
          <a:bodyPr/>
          <a:lstStyle/>
          <a:p>
            <a:r>
              <a:rPr lang="el-GR" sz="4800" b="1" dirty="0" smtClean="0"/>
              <a:t>Μειονεκτήματα χρήσης </a:t>
            </a:r>
            <a:r>
              <a:rPr lang="en-GB" sz="4800" b="1" dirty="0"/>
              <a:t>Microextrusion </a:t>
            </a:r>
            <a:r>
              <a:rPr lang="el-GR" sz="4800" b="1" dirty="0"/>
              <a:t>εκτυπωτών</a:t>
            </a:r>
            <a:endParaRPr lang="en-GB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4000" dirty="0" smtClean="0"/>
              <a:t>Χαμηλή βιωσιμότητα (40-86%)</a:t>
            </a:r>
          </a:p>
          <a:p>
            <a:r>
              <a:rPr lang="el-GR" sz="4000" dirty="0" smtClean="0"/>
              <a:t>Χρήση ακροφυσίου διαφορετικής γεωμετρίας    διατμητικών τάσεων </a:t>
            </a:r>
          </a:p>
          <a:p>
            <a:r>
              <a:rPr lang="el-GR" sz="4000" dirty="0" smtClean="0"/>
              <a:t>Μειωμένη ταχύτητα εκτύπωσης</a:t>
            </a:r>
            <a:endParaRPr lang="en-GB" sz="4000" dirty="0"/>
          </a:p>
        </p:txBody>
      </p:sp>
      <p:sp>
        <p:nvSpPr>
          <p:cNvPr id="4" name="Down Arrow 3"/>
          <p:cNvSpPr/>
          <p:nvPr/>
        </p:nvSpPr>
        <p:spPr>
          <a:xfrm>
            <a:off x="4331368" y="3609474"/>
            <a:ext cx="401053" cy="481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565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027" y="240632"/>
            <a:ext cx="9620836" cy="1620253"/>
          </a:xfrm>
        </p:spPr>
        <p:txBody>
          <a:bodyPr/>
          <a:lstStyle/>
          <a:p>
            <a:r>
              <a:rPr lang="el-GR" sz="4400" b="1" dirty="0" smtClean="0"/>
              <a:t>Υλικά κατάλληλα για χρήση σε </a:t>
            </a:r>
            <a:r>
              <a:rPr lang="en-GB" sz="4400" b="1" dirty="0" smtClean="0"/>
              <a:t>3D bio-printers </a:t>
            </a:r>
            <a:endParaRPr lang="en-GB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85002"/>
            <a:ext cx="8946541" cy="4195481"/>
          </a:xfrm>
        </p:spPr>
        <p:txBody>
          <a:bodyPr>
            <a:normAutofit/>
          </a:bodyPr>
          <a:lstStyle/>
          <a:p>
            <a:r>
              <a:rPr lang="el-GR" sz="4000" dirty="0" smtClean="0"/>
              <a:t>Συμβατά με τα βιολογικά-υγρά</a:t>
            </a:r>
          </a:p>
          <a:p>
            <a:r>
              <a:rPr lang="el-GR" sz="4000" dirty="0" smtClean="0"/>
              <a:t>Βραχυπρόθεσμη διατήρηση μηχανικών ιδιοτήτων</a:t>
            </a:r>
          </a:p>
          <a:p>
            <a:r>
              <a:rPr lang="el-GR" sz="4000" dirty="0" err="1"/>
              <a:t>αλγινικό</a:t>
            </a:r>
            <a:r>
              <a:rPr lang="el-GR" sz="4000" dirty="0"/>
              <a:t> νάτριο, ζελατίνη, κολλαγόνο, Χιτοζάνη, ινώδη και υαλουρονικό οξύ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915211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160" y="160023"/>
            <a:ext cx="6351164" cy="6425262"/>
          </a:xfrm>
        </p:spPr>
      </p:pic>
    </p:spTree>
    <p:extLst>
      <p:ext uri="{BB962C8B-B14F-4D97-AF65-F5344CB8AC3E}">
        <p14:creationId xmlns:p14="http://schemas.microsoft.com/office/powerpoint/2010/main" val="3105880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312" y="652388"/>
            <a:ext cx="9404723" cy="1400530"/>
          </a:xfrm>
        </p:spPr>
        <p:txBody>
          <a:bodyPr/>
          <a:lstStyle/>
          <a:p>
            <a:r>
              <a:rPr lang="el-GR" b="1" dirty="0" smtClean="0"/>
              <a:t>Ευχαριστώ για την προσοχή σας</a:t>
            </a:r>
            <a:endParaRPr lang="en-GB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018" y="2052638"/>
            <a:ext cx="6321739" cy="4195762"/>
          </a:xfrm>
        </p:spPr>
      </p:pic>
    </p:spTree>
    <p:extLst>
      <p:ext uri="{BB962C8B-B14F-4D97-AF65-F5344CB8AC3E}">
        <p14:creationId xmlns:p14="http://schemas.microsoft.com/office/powerpoint/2010/main" val="16510683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b="1" dirty="0" smtClean="0"/>
              <a:t>Τι</a:t>
            </a:r>
            <a:r>
              <a:rPr lang="en-GB" b="1" dirty="0" smtClean="0"/>
              <a:t> </a:t>
            </a:r>
            <a:r>
              <a:rPr lang="el-GR" b="1" dirty="0" smtClean="0"/>
              <a:t>ονομάζουμε 3</a:t>
            </a:r>
            <a:r>
              <a:rPr lang="en-GB" b="1" dirty="0" smtClean="0"/>
              <a:t>d printer</a:t>
            </a:r>
            <a:r>
              <a:rPr lang="el-GR" b="1" dirty="0" smtClean="0"/>
              <a:t> ?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032" y="1367527"/>
            <a:ext cx="6657557" cy="4993168"/>
          </a:xfrm>
        </p:spPr>
      </p:pic>
    </p:spTree>
    <p:extLst>
      <p:ext uri="{BB962C8B-B14F-4D97-AF65-F5344CB8AC3E}">
        <p14:creationId xmlns:p14="http://schemas.microsoft.com/office/powerpoint/2010/main" val="4045245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7200" b="1" dirty="0" smtClean="0"/>
              <a:t>Bio 3D printers</a:t>
            </a:r>
            <a:endParaRPr lang="en-GB" sz="7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3D </a:t>
            </a:r>
            <a:r>
              <a:rPr lang="el-GR" sz="4000" dirty="0" smtClean="0"/>
              <a:t>εκτυπωτές κατάλληλοι για εκτύπωση βιολογικού υλικού</a:t>
            </a:r>
          </a:p>
          <a:p>
            <a:endParaRPr lang="el-GR" sz="4000" dirty="0" smtClean="0"/>
          </a:p>
          <a:p>
            <a:r>
              <a:rPr lang="en-GB" sz="4000" dirty="0" smtClean="0"/>
              <a:t>Inject </a:t>
            </a:r>
            <a:r>
              <a:rPr lang="el-GR" sz="4000" dirty="0" smtClean="0"/>
              <a:t>εκτυπωτές</a:t>
            </a:r>
          </a:p>
          <a:p>
            <a:endParaRPr lang="el-GR" sz="4000" dirty="0" smtClean="0"/>
          </a:p>
          <a:p>
            <a:r>
              <a:rPr lang="en-GB" sz="4000" dirty="0"/>
              <a:t>Microextrusion </a:t>
            </a:r>
            <a:r>
              <a:rPr lang="el-GR" sz="4000" dirty="0" smtClean="0"/>
              <a:t>εκτυπωτές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635632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516" y="128337"/>
            <a:ext cx="9701427" cy="1612616"/>
          </a:xfrm>
        </p:spPr>
        <p:txBody>
          <a:bodyPr/>
          <a:lstStyle/>
          <a:p>
            <a:r>
              <a:rPr lang="el-GR" sz="5400" b="1" dirty="0" smtClean="0"/>
              <a:t>Οι τρεις προσεγγίσεις της 3</a:t>
            </a:r>
            <a:r>
              <a:rPr lang="en-GB" sz="5400" b="1" dirty="0" smtClean="0"/>
              <a:t>D </a:t>
            </a:r>
            <a:r>
              <a:rPr lang="el-GR" sz="5400" b="1" dirty="0" smtClean="0"/>
              <a:t>βιοεκτύπωσης</a:t>
            </a:r>
            <a:endParaRPr lang="en-GB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10414920" cy="4620598"/>
          </a:xfrm>
        </p:spPr>
        <p:txBody>
          <a:bodyPr>
            <a:normAutofit fontScale="92500" lnSpcReduction="10000"/>
          </a:bodyPr>
          <a:lstStyle/>
          <a:p>
            <a:r>
              <a:rPr lang="el-GR" sz="4000" dirty="0" smtClean="0"/>
              <a:t>Βιομίμηση</a:t>
            </a:r>
            <a:r>
              <a:rPr lang="en-GB" sz="4000" dirty="0" smtClean="0"/>
              <a:t>: </a:t>
            </a:r>
            <a:r>
              <a:rPr lang="el-GR" sz="2800" dirty="0" smtClean="0"/>
              <a:t>Η διαδικασία κατά την οποία τα κύτταρα αντιγράφουν τα διπλανά τους κατά συγκεκριμένο τρόπο</a:t>
            </a:r>
            <a:r>
              <a:rPr lang="en-GB" sz="2800" dirty="0" smtClean="0"/>
              <a:t> </a:t>
            </a:r>
            <a:endParaRPr lang="el-GR" sz="2800" dirty="0" smtClean="0"/>
          </a:p>
          <a:p>
            <a:endParaRPr lang="el-GR" sz="2800" dirty="0"/>
          </a:p>
          <a:p>
            <a:r>
              <a:rPr lang="el-GR" sz="4000" dirty="0" smtClean="0"/>
              <a:t>Αυτοσυναρμολόγηση</a:t>
            </a:r>
            <a:r>
              <a:rPr lang="en-GB" sz="4000" dirty="0" smtClean="0"/>
              <a:t>: </a:t>
            </a:r>
            <a:r>
              <a:rPr lang="el-GR" sz="2800" dirty="0"/>
              <a:t>Α</a:t>
            </a:r>
            <a:r>
              <a:rPr lang="el-GR" sz="2800" dirty="0" smtClean="0"/>
              <a:t>κολουθεί την εμβρυϊκή ανάπτυξη των οργάνων</a:t>
            </a:r>
          </a:p>
          <a:p>
            <a:endParaRPr lang="el-GR" sz="4000" dirty="0"/>
          </a:p>
          <a:p>
            <a:r>
              <a:rPr lang="el-GR" sz="4000" dirty="0" smtClean="0"/>
              <a:t>Μικροόργανα</a:t>
            </a:r>
            <a:r>
              <a:rPr lang="en-GB" sz="4000" dirty="0" smtClean="0"/>
              <a:t>: </a:t>
            </a:r>
            <a:r>
              <a:rPr lang="el-GR" sz="2800" dirty="0" smtClean="0"/>
              <a:t>Το μικρότερο δομικό και λειτουργικό συστατικό ενός ιστού. Η τεχνική αυτή χρησιμοποιεί τις δύο παραπάνω.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42262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7200" b="1" dirty="0"/>
              <a:t>Inkjet-bioprinting</a:t>
            </a:r>
            <a:endParaRPr lang="en-GB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l-GR" sz="16000" dirty="0" smtClean="0"/>
              <a:t>Ψεκασμού βιολογικού υγρού</a:t>
            </a:r>
          </a:p>
          <a:p>
            <a:r>
              <a:rPr lang="el-GR" sz="16000" dirty="0" smtClean="0"/>
              <a:t>Θερμότητα (200-300</a:t>
            </a:r>
            <a:r>
              <a:rPr lang="en-GB" sz="16000" dirty="0" smtClean="0"/>
              <a:t>°C</a:t>
            </a:r>
            <a:r>
              <a:rPr lang="el-GR" sz="16000" dirty="0" smtClean="0"/>
              <a:t>)</a:t>
            </a:r>
          </a:p>
          <a:p>
            <a:r>
              <a:rPr lang="el-GR" sz="16000" dirty="0" smtClean="0"/>
              <a:t>Πιεζοηλεκτρικά στοιχεία</a:t>
            </a:r>
          </a:p>
          <a:p>
            <a:r>
              <a:rPr lang="el-GR" sz="16000" dirty="0" smtClean="0"/>
              <a:t>Απαιτούν το βιολογικό υλικό να είναι σε υγρή φάση</a:t>
            </a:r>
          </a:p>
          <a:p>
            <a:endParaRPr lang="el-GR" sz="16000" dirty="0" smtClean="0"/>
          </a:p>
          <a:p>
            <a:endParaRPr lang="el-GR" sz="4000" dirty="0"/>
          </a:p>
          <a:p>
            <a:endParaRPr lang="el-GR" sz="4000" dirty="0" smtClean="0"/>
          </a:p>
          <a:p>
            <a:endParaRPr lang="el-GR" sz="4000" dirty="0"/>
          </a:p>
          <a:p>
            <a:endParaRPr lang="el-GR" sz="4000" dirty="0" smtClean="0"/>
          </a:p>
          <a:p>
            <a:endParaRPr lang="el-GR" sz="4000" dirty="0"/>
          </a:p>
          <a:p>
            <a:endParaRPr lang="el-GR" sz="4000" dirty="0" smtClean="0"/>
          </a:p>
          <a:p>
            <a:endParaRPr lang="el-GR" sz="4000" dirty="0"/>
          </a:p>
          <a:p>
            <a:endParaRPr lang="el-GR" sz="4000" dirty="0" smtClean="0"/>
          </a:p>
          <a:p>
            <a:endParaRPr lang="el-GR" sz="4000" dirty="0"/>
          </a:p>
          <a:p>
            <a:endParaRPr lang="el-GR" sz="4000" dirty="0" smtClean="0"/>
          </a:p>
          <a:p>
            <a:endParaRPr lang="el-GR" sz="4000" dirty="0"/>
          </a:p>
          <a:p>
            <a:endParaRPr lang="el-GR" sz="4000" dirty="0" smtClean="0"/>
          </a:p>
          <a:p>
            <a:endParaRPr lang="el-GR" sz="4000" dirty="0"/>
          </a:p>
          <a:p>
            <a:endParaRPr lang="el-GR" sz="4000" dirty="0" smtClean="0"/>
          </a:p>
          <a:p>
            <a:endParaRPr lang="el-GR" sz="4000" dirty="0"/>
          </a:p>
          <a:p>
            <a:endParaRPr lang="el-GR" sz="4000" dirty="0" smtClean="0"/>
          </a:p>
          <a:p>
            <a:r>
              <a:rPr lang="el-GR" sz="4000" dirty="0" err="1" smtClean="0"/>
              <a:t>πα</a:t>
            </a:r>
            <a:endParaRPr lang="el-GR" sz="4000" dirty="0" smtClean="0"/>
          </a:p>
          <a:p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897049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130" y="212086"/>
            <a:ext cx="9404723" cy="1400530"/>
          </a:xfrm>
        </p:spPr>
        <p:txBody>
          <a:bodyPr/>
          <a:lstStyle/>
          <a:p>
            <a:r>
              <a:rPr lang="el-GR" sz="4800" b="1" dirty="0" smtClean="0"/>
              <a:t>Πλεονεκτήματα χρήσης </a:t>
            </a:r>
            <a:r>
              <a:rPr lang="en-GB" sz="4800" b="1" dirty="0" smtClean="0"/>
              <a:t>Inkjet</a:t>
            </a:r>
            <a:r>
              <a:rPr lang="el-GR" sz="4800" b="1" dirty="0" smtClean="0"/>
              <a:t> εκτυπωτών</a:t>
            </a:r>
            <a:endParaRPr lang="en-GB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4000" dirty="0" smtClean="0"/>
              <a:t>Χαμηλό κόστος κτήσης</a:t>
            </a:r>
          </a:p>
          <a:p>
            <a:r>
              <a:rPr lang="el-GR" sz="4000" dirty="0" smtClean="0"/>
              <a:t>Ταχύτητα </a:t>
            </a:r>
          </a:p>
          <a:p>
            <a:r>
              <a:rPr lang="el-GR" sz="4000" dirty="0" smtClean="0"/>
              <a:t>Συμβατότητα με πολλά </a:t>
            </a:r>
            <a:r>
              <a:rPr lang="el-GR" sz="4000" dirty="0" err="1" smtClean="0"/>
              <a:t>βιο</a:t>
            </a:r>
            <a:r>
              <a:rPr lang="el-GR" sz="4000" dirty="0"/>
              <a:t>-</a:t>
            </a:r>
            <a:r>
              <a:rPr lang="el-GR" sz="4000" dirty="0" smtClean="0"/>
              <a:t>υλικά </a:t>
            </a:r>
          </a:p>
          <a:p>
            <a:r>
              <a:rPr lang="el-GR" sz="4000" dirty="0" smtClean="0"/>
              <a:t>Έλεγχος ποσότητας ψεκασμού</a:t>
            </a:r>
          </a:p>
          <a:p>
            <a:r>
              <a:rPr lang="el-GR" sz="4000" dirty="0" smtClean="0"/>
              <a:t>Καλή ανάλυση και ακρίβεια 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25384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130" y="111823"/>
            <a:ext cx="9404723" cy="1400530"/>
          </a:xfrm>
        </p:spPr>
        <p:txBody>
          <a:bodyPr/>
          <a:lstStyle/>
          <a:p>
            <a:r>
              <a:rPr lang="el-GR" sz="4400" b="1" dirty="0" smtClean="0"/>
              <a:t>Μειονεκτήματα χρήσης </a:t>
            </a:r>
            <a:r>
              <a:rPr lang="en-GB" sz="4400" b="1" dirty="0"/>
              <a:t>Inkjet</a:t>
            </a:r>
            <a:r>
              <a:rPr lang="el-GR" sz="4400" b="1" dirty="0"/>
              <a:t> εκτυπωτών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828800"/>
            <a:ext cx="8946541" cy="4844716"/>
          </a:xfrm>
        </p:spPr>
        <p:txBody>
          <a:bodyPr>
            <a:normAutofit fontScale="92500" lnSpcReduction="10000"/>
          </a:bodyPr>
          <a:lstStyle/>
          <a:p>
            <a:r>
              <a:rPr lang="el-GR" sz="4000" dirty="0" smtClean="0"/>
              <a:t>Υγρή μορφή βίο-υλικού</a:t>
            </a:r>
          </a:p>
          <a:p>
            <a:r>
              <a:rPr lang="el-GR" sz="4000" dirty="0" smtClean="0"/>
              <a:t>Ανάγκη στερεοποίησης του       σε μείωση της ταχύτητας</a:t>
            </a:r>
          </a:p>
          <a:p>
            <a:r>
              <a:rPr lang="el-GR" sz="4000" dirty="0" smtClean="0"/>
              <a:t>Οι διαδικασία στερεοποίησης μπορεί να βλάψει τη βιωσιμότητα των κυττάρων </a:t>
            </a:r>
          </a:p>
          <a:p>
            <a:r>
              <a:rPr lang="el-GR" sz="4000" dirty="0" smtClean="0"/>
              <a:t>Χρήση χαμηλών συγκεντρώσεων κυττάρων </a:t>
            </a:r>
            <a:endParaRPr lang="en-GB" sz="4000" dirty="0"/>
          </a:p>
        </p:txBody>
      </p:sp>
      <p:sp>
        <p:nvSpPr>
          <p:cNvPr id="4" name="Right Arrow 3"/>
          <p:cNvSpPr/>
          <p:nvPr/>
        </p:nvSpPr>
        <p:spPr>
          <a:xfrm>
            <a:off x="7844590" y="2566736"/>
            <a:ext cx="705853" cy="4010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252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6763" y="163960"/>
            <a:ext cx="9404723" cy="1400530"/>
          </a:xfrm>
        </p:spPr>
        <p:txBody>
          <a:bodyPr/>
          <a:lstStyle/>
          <a:p>
            <a:r>
              <a:rPr lang="el-GR" b="1" dirty="0" smtClean="0"/>
              <a:t>Παράδειγμα </a:t>
            </a:r>
            <a:r>
              <a:rPr lang="en-GB" b="1" dirty="0" smtClean="0"/>
              <a:t>inject-</a:t>
            </a:r>
            <a:r>
              <a:rPr lang="en-GB" b="1" dirty="0" err="1" smtClean="0"/>
              <a:t>bioprinter</a:t>
            </a:r>
            <a:endParaRPr lang="en-GB" b="1" dirty="0"/>
          </a:p>
        </p:txBody>
      </p:sp>
      <p:pic>
        <p:nvPicPr>
          <p:cNvPr id="4" name="Inkjet 3D biofabrication by '3D Bioprinter'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97769" y="1054706"/>
            <a:ext cx="7331326" cy="5498494"/>
          </a:xfrm>
        </p:spPr>
      </p:pic>
    </p:spTree>
    <p:extLst>
      <p:ext uri="{BB962C8B-B14F-4D97-AF65-F5344CB8AC3E}">
        <p14:creationId xmlns:p14="http://schemas.microsoft.com/office/powerpoint/2010/main" val="948388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16667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b="1" dirty="0" smtClean="0"/>
              <a:t>Microextrusion-bioprinting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4000" dirty="0" smtClean="0"/>
              <a:t>Πιο κοινοί 3</a:t>
            </a:r>
            <a:r>
              <a:rPr lang="en-GB" sz="4000" dirty="0" smtClean="0"/>
              <a:t>D printers </a:t>
            </a:r>
          </a:p>
          <a:p>
            <a:r>
              <a:rPr lang="el-GR" sz="4000" dirty="0" smtClean="0"/>
              <a:t>Χρησιμοποιούν σύστημα θερμικά ελεγχόμενης παροχής υλικού</a:t>
            </a:r>
          </a:p>
          <a:p>
            <a:r>
              <a:rPr lang="el-GR" sz="4000" dirty="0" smtClean="0"/>
              <a:t>Επιτυγχάνεται με χρήση πιστονιού ή πνευματικά ή με χρήση κοχλία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375269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177</TotalTime>
  <Words>246</Words>
  <Application>Microsoft Office PowerPoint</Application>
  <PresentationFormat>Widescreen</PresentationFormat>
  <Paragraphs>68</Paragraphs>
  <Slides>14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Ion</vt:lpstr>
      <vt:lpstr>3D bioprinting of tissues and organs</vt:lpstr>
      <vt:lpstr>Τι ονομάζουμε 3d printer ?</vt:lpstr>
      <vt:lpstr>Bio 3D printers</vt:lpstr>
      <vt:lpstr>Οι τρεις προσεγγίσεις της 3D βιοεκτύπωσης</vt:lpstr>
      <vt:lpstr>Inkjet-bioprinting</vt:lpstr>
      <vt:lpstr>Πλεονεκτήματα χρήσης Inkjet εκτυπωτών</vt:lpstr>
      <vt:lpstr>Μειονεκτήματα χρήσης Inkjet εκτυπωτών</vt:lpstr>
      <vt:lpstr>Παράδειγμα inject-bioprinter</vt:lpstr>
      <vt:lpstr>Microextrusion-bioprinting</vt:lpstr>
      <vt:lpstr>Πλεονεκτήματα χρήσης Microextrusion εκτυπωτών</vt:lpstr>
      <vt:lpstr>Μειονεκτήματα χρήσης Microextrusion εκτυπωτών</vt:lpstr>
      <vt:lpstr>Υλικά κατάλληλα για χρήση σε 3D bio-printers </vt:lpstr>
      <vt:lpstr>PowerPoint Presentation</vt:lpstr>
      <vt:lpstr>Ευχαριστώ για την προσοχή σας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bioprinting of tissues and organs</dc:title>
  <dc:creator>Mitsos</dc:creator>
  <cp:lastModifiedBy>Mitsos</cp:lastModifiedBy>
  <cp:revision>8</cp:revision>
  <dcterms:created xsi:type="dcterms:W3CDTF">2015-01-13T20:09:29Z</dcterms:created>
  <dcterms:modified xsi:type="dcterms:W3CDTF">2015-01-13T23:07:07Z</dcterms:modified>
</cp:coreProperties>
</file>